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Montserrat Black"/>
      <p:bold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1LmjJs3LsVErrCjjJIvAj5xMO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efc7b4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1efc7b4d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c1e16b5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c1e16b55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3.jpg"/><Relationship Id="rId6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593315" y="8744679"/>
            <a:ext cx="11933199" cy="599443"/>
            <a:chOff x="0" y="-23475"/>
            <a:chExt cx="3572814" cy="17947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572814" cy="155999"/>
            </a:xfrm>
            <a:custGeom>
              <a:rect b="b" l="l" r="r" t="t"/>
              <a:pathLst>
                <a:path extrusionOk="0" h="155999" w="3572814">
                  <a:moveTo>
                    <a:pt x="1786407" y="0"/>
                  </a:moveTo>
                  <a:cubicBezTo>
                    <a:pt x="799802" y="0"/>
                    <a:pt x="0" y="34922"/>
                    <a:pt x="0" y="78000"/>
                  </a:cubicBezTo>
                  <a:cubicBezTo>
                    <a:pt x="0" y="121078"/>
                    <a:pt x="799802" y="155999"/>
                    <a:pt x="1786407" y="155999"/>
                  </a:cubicBezTo>
                  <a:cubicBezTo>
                    <a:pt x="2773013" y="155999"/>
                    <a:pt x="3572814" y="121078"/>
                    <a:pt x="3572814" y="78000"/>
                  </a:cubicBezTo>
                  <a:cubicBezTo>
                    <a:pt x="3572814" y="34922"/>
                    <a:pt x="2773013" y="0"/>
                    <a:pt x="1786407" y="0"/>
                  </a:cubicBezTo>
                  <a:close/>
                </a:path>
              </a:pathLst>
            </a:custGeom>
            <a:solidFill>
              <a:srgbClr val="183263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334951" y="-23475"/>
              <a:ext cx="2902912" cy="16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0" y="-25"/>
            <a:ext cx="8298246" cy="10287066"/>
            <a:chOff x="0" y="0"/>
            <a:chExt cx="2172600" cy="2709333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2172517" cy="2709333"/>
            </a:xfrm>
            <a:custGeom>
              <a:rect b="b" l="l" r="r" t="t"/>
              <a:pathLst>
                <a:path extrusionOk="0" h="2709333" w="2172517">
                  <a:moveTo>
                    <a:pt x="0" y="0"/>
                  </a:moveTo>
                  <a:lnTo>
                    <a:pt x="2172517" y="0"/>
                  </a:lnTo>
                  <a:lnTo>
                    <a:pt x="21725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76200"/>
              <a:ext cx="2172600" cy="26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69550" y="172173"/>
            <a:ext cx="4078433" cy="1086606"/>
          </a:xfrm>
          <a:custGeom>
            <a:rect b="b" l="l" r="r" t="t"/>
            <a:pathLst>
              <a:path extrusionOk="0" h="916967" w="3707666">
                <a:moveTo>
                  <a:pt x="0" y="0"/>
                </a:moveTo>
                <a:lnTo>
                  <a:pt x="3707665" y="0"/>
                </a:lnTo>
                <a:lnTo>
                  <a:pt x="3707665" y="916966"/>
                </a:lnTo>
                <a:lnTo>
                  <a:pt x="0" y="916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92" l="-3525" r="-35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1144629" y="3588493"/>
            <a:ext cx="7930581" cy="1391408"/>
            <a:chOff x="1612492" y="896716"/>
            <a:chExt cx="10574108" cy="1855211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1612500" y="896716"/>
              <a:ext cx="10574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050A3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WEBNOVA</a:t>
              </a:r>
              <a:endParaRPr sz="5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1612492" y="2004926"/>
              <a:ext cx="63732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A3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CAPSONE</a:t>
              </a:r>
              <a:endParaRPr sz="4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-1589121" y="5921766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144617" y="2757210"/>
            <a:ext cx="458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0124D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PROYECTO </a:t>
            </a:r>
            <a:endParaRPr sz="5400">
              <a:solidFill>
                <a:srgbClr val="20124D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4283216" y="-2665396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5995942" y="6365304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1"/>
          <p:cNvGrpSpPr/>
          <p:nvPr/>
        </p:nvGrpSpPr>
        <p:grpSpPr>
          <a:xfrm>
            <a:off x="9339540" y="1507887"/>
            <a:ext cx="9749699" cy="7836237"/>
            <a:chOff x="0" y="0"/>
            <a:chExt cx="7467600" cy="6002020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7467600" cy="4513580"/>
            </a:xfrm>
            <a:custGeom>
              <a:rect b="b" l="l" r="r" t="t"/>
              <a:pathLst>
                <a:path extrusionOk="0"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0" y="4514850"/>
              <a:ext cx="7467600" cy="695960"/>
            </a:xfrm>
            <a:custGeom>
              <a:rect b="b" l="l" r="r" t="t"/>
              <a:pathLst>
                <a:path extrusionOk="0"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highlight>
                  <a:srgbClr val="073763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2429510" y="5210810"/>
              <a:ext cx="2606040" cy="791210"/>
            </a:xfrm>
            <a:custGeom>
              <a:rect b="b" l="l" r="r" t="t"/>
              <a:pathLst>
                <a:path extrusionOk="0"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14960" y="353060"/>
              <a:ext cx="6827520" cy="3835400"/>
            </a:xfrm>
            <a:custGeom>
              <a:rect b="b" l="l" r="r" t="t"/>
              <a:pathLst>
                <a:path extrusionOk="0"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2415" r="-1241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0"/>
          <p:cNvGrpSpPr/>
          <p:nvPr/>
        </p:nvGrpSpPr>
        <p:grpSpPr>
          <a:xfrm>
            <a:off x="0" y="0"/>
            <a:ext cx="5898196" cy="10287066"/>
            <a:chOff x="0" y="0"/>
            <a:chExt cx="2140440" cy="2709333"/>
          </a:xfrm>
        </p:grpSpPr>
        <p:sp>
          <p:nvSpPr>
            <p:cNvPr id="220" name="Google Shape;220;p10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0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0"/>
          <p:cNvSpPr txBox="1"/>
          <p:nvPr/>
        </p:nvSpPr>
        <p:spPr>
          <a:xfrm>
            <a:off x="664425" y="2329100"/>
            <a:ext cx="3580800" cy="3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Datos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311272" y="234890"/>
            <a:ext cx="3377721" cy="979539"/>
          </a:xfrm>
          <a:custGeom>
            <a:rect b="b" l="l" r="r" t="t"/>
            <a:pathLst>
              <a:path extrusionOk="0" h="979539" w="3377721">
                <a:moveTo>
                  <a:pt x="0" y="0"/>
                </a:moveTo>
                <a:lnTo>
                  <a:pt x="3377721" y="0"/>
                </a:lnTo>
                <a:lnTo>
                  <a:pt x="3377721" y="979539"/>
                </a:lnTo>
                <a:lnTo>
                  <a:pt x="0" y="979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-3541390" y="5323332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900" y="193688"/>
            <a:ext cx="11200250" cy="989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1"/>
          <p:cNvGrpSpPr/>
          <p:nvPr/>
        </p:nvGrpSpPr>
        <p:grpSpPr>
          <a:xfrm>
            <a:off x="0" y="0"/>
            <a:ext cx="5854746" cy="10287066"/>
            <a:chOff x="0" y="0"/>
            <a:chExt cx="2140440" cy="2709333"/>
          </a:xfrm>
        </p:grpSpPr>
        <p:sp>
          <p:nvSpPr>
            <p:cNvPr id="231" name="Google Shape;231;p11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1"/>
          <p:cNvSpPr txBox="1"/>
          <p:nvPr/>
        </p:nvSpPr>
        <p:spPr>
          <a:xfrm>
            <a:off x="25" y="2978350"/>
            <a:ext cx="55719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Tecnologías Utilizadas</a:t>
            </a:r>
            <a:endParaRPr sz="6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311272" y="234890"/>
            <a:ext cx="3377721" cy="979539"/>
          </a:xfrm>
          <a:custGeom>
            <a:rect b="b" l="l" r="r" t="t"/>
            <a:pathLst>
              <a:path extrusionOk="0" h="979539" w="3377721">
                <a:moveTo>
                  <a:pt x="0" y="0"/>
                </a:moveTo>
                <a:lnTo>
                  <a:pt x="3377721" y="0"/>
                </a:lnTo>
                <a:lnTo>
                  <a:pt x="3377721" y="979539"/>
                </a:lnTo>
                <a:lnTo>
                  <a:pt x="0" y="979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-3541390" y="5323332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14794907" y="-3476048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912" y="3260014"/>
            <a:ext cx="2726925" cy="12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3750" y="956413"/>
            <a:ext cx="3181350" cy="17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40375" y="7311800"/>
            <a:ext cx="1997900" cy="19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2975" y="7421250"/>
            <a:ext cx="1779025" cy="17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2800" y="4845500"/>
            <a:ext cx="1454675" cy="14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650012" y="4077862"/>
            <a:ext cx="1454675" cy="14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04688" y="3979988"/>
            <a:ext cx="1650400" cy="16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12">
            <a:alphaModFix/>
          </a:blip>
          <a:srcRect b="0" l="0" r="0" t="17634"/>
          <a:stretch/>
        </p:blipFill>
        <p:spPr>
          <a:xfrm>
            <a:off x="13594113" y="4027687"/>
            <a:ext cx="1779025" cy="1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72987" y="1079150"/>
            <a:ext cx="29813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72625" y="7224450"/>
            <a:ext cx="2152175" cy="21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2"/>
          <p:cNvGrpSpPr/>
          <p:nvPr/>
        </p:nvGrpSpPr>
        <p:grpSpPr>
          <a:xfrm>
            <a:off x="0" y="3250539"/>
            <a:ext cx="18288000" cy="2715156"/>
            <a:chOff x="0" y="0"/>
            <a:chExt cx="4816593" cy="715103"/>
          </a:xfrm>
        </p:grpSpPr>
        <p:sp>
          <p:nvSpPr>
            <p:cNvPr id="252" name="Google Shape;252;p12"/>
            <p:cNvSpPr/>
            <p:nvPr/>
          </p:nvSpPr>
          <p:spPr>
            <a:xfrm>
              <a:off x="0" y="0"/>
              <a:ext cx="4816592" cy="715103"/>
            </a:xfrm>
            <a:custGeom>
              <a:rect b="b" l="l" r="r" t="t"/>
              <a:pathLst>
                <a:path extrusionOk="0" h="71510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5103"/>
                  </a:lnTo>
                  <a:lnTo>
                    <a:pt x="0" y="715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2"/>
            <p:cNvSpPr txBox="1"/>
            <p:nvPr/>
          </p:nvSpPr>
          <p:spPr>
            <a:xfrm>
              <a:off x="0" y="76200"/>
              <a:ext cx="4816593" cy="638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2"/>
          <p:cNvSpPr txBox="1"/>
          <p:nvPr/>
        </p:nvSpPr>
        <p:spPr>
          <a:xfrm>
            <a:off x="311272" y="3994150"/>
            <a:ext cx="172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Demostración Resultado del Proyecto 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-2547108" y="5143500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12749546" y="-2567421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5" y="180550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5"/>
          <p:cNvGrpSpPr/>
          <p:nvPr/>
        </p:nvGrpSpPr>
        <p:grpSpPr>
          <a:xfrm>
            <a:off x="0" y="3548875"/>
            <a:ext cx="10058010" cy="2715175"/>
            <a:chOff x="0" y="0"/>
            <a:chExt cx="4816593" cy="715103"/>
          </a:xfrm>
        </p:grpSpPr>
        <p:sp>
          <p:nvSpPr>
            <p:cNvPr id="263" name="Google Shape;263;p15"/>
            <p:cNvSpPr/>
            <p:nvPr/>
          </p:nvSpPr>
          <p:spPr>
            <a:xfrm>
              <a:off x="0" y="0"/>
              <a:ext cx="4816592" cy="715103"/>
            </a:xfrm>
            <a:custGeom>
              <a:rect b="b" l="l" r="r" t="t"/>
              <a:pathLst>
                <a:path extrusionOk="0" h="71510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5103"/>
                  </a:lnTo>
                  <a:lnTo>
                    <a:pt x="0" y="715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5"/>
            <p:cNvSpPr txBox="1"/>
            <p:nvPr/>
          </p:nvSpPr>
          <p:spPr>
            <a:xfrm>
              <a:off x="0" y="76200"/>
              <a:ext cx="4816593" cy="638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5"/>
          <p:cNvSpPr txBox="1"/>
          <p:nvPr/>
        </p:nvSpPr>
        <p:spPr>
          <a:xfrm>
            <a:off x="-4033203" y="4280300"/>
            <a:ext cx="172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endParaRPr sz="6000">
              <a:solidFill>
                <a:srgbClr val="050A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6" name="Google Shape;266;p15"/>
          <p:cNvGrpSpPr/>
          <p:nvPr/>
        </p:nvGrpSpPr>
        <p:grpSpPr>
          <a:xfrm>
            <a:off x="380617" y="8708985"/>
            <a:ext cx="4587300" cy="1403566"/>
            <a:chOff x="0" y="28575"/>
            <a:chExt cx="6116400" cy="1871422"/>
          </a:xfrm>
        </p:grpSpPr>
        <p:sp>
          <p:nvSpPr>
            <p:cNvPr id="267" name="Google Shape;267;p15"/>
            <p:cNvSpPr txBox="1"/>
            <p:nvPr/>
          </p:nvSpPr>
          <p:spPr>
            <a:xfrm>
              <a:off x="0" y="570367"/>
              <a:ext cx="56073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42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WEBNOVA</a:t>
              </a:r>
              <a:endParaRPr/>
            </a:p>
          </p:txBody>
        </p:sp>
        <p:sp>
          <p:nvSpPr>
            <p:cNvPr id="268" name="Google Shape;268;p15"/>
            <p:cNvSpPr txBox="1"/>
            <p:nvPr/>
          </p:nvSpPr>
          <p:spPr>
            <a:xfrm>
              <a:off x="0" y="1650697"/>
              <a:ext cx="59118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91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35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CAPSONE</a:t>
              </a:r>
              <a:endParaRPr/>
            </a:p>
          </p:txBody>
        </p:sp>
        <p:sp>
          <p:nvSpPr>
            <p:cNvPr id="269" name="Google Shape;269;p15"/>
            <p:cNvSpPr txBox="1"/>
            <p:nvPr/>
          </p:nvSpPr>
          <p:spPr>
            <a:xfrm>
              <a:off x="0" y="28575"/>
              <a:ext cx="61164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1">
                  <a:solidFill>
                    <a:srgbClr val="FFFFFF"/>
                  </a:solidFill>
                  <a:latin typeface="Montserrat ExtraLight"/>
                  <a:ea typeface="Montserrat ExtraLight"/>
                  <a:cs typeface="Montserrat ExtraLight"/>
                  <a:sym typeface="Montserrat ExtraLight"/>
                </a:rPr>
                <a:t>PROYECTO </a:t>
              </a:r>
              <a:endParaRPr/>
            </a:p>
          </p:txBody>
        </p:sp>
      </p:grpSp>
      <p:sp>
        <p:nvSpPr>
          <p:cNvPr id="270" name="Google Shape;270;p15"/>
          <p:cNvSpPr/>
          <p:nvPr/>
        </p:nvSpPr>
        <p:spPr>
          <a:xfrm>
            <a:off x="5053763" y="-3935475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5" y="180550"/>
            <a:ext cx="4118083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1500" y="0"/>
            <a:ext cx="8306499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6"/>
          <p:cNvGrpSpPr/>
          <p:nvPr/>
        </p:nvGrpSpPr>
        <p:grpSpPr>
          <a:xfrm>
            <a:off x="8269650" y="3250550"/>
            <a:ext cx="10018513" cy="2715175"/>
            <a:chOff x="0" y="0"/>
            <a:chExt cx="4816593" cy="715103"/>
          </a:xfrm>
        </p:grpSpPr>
        <p:sp>
          <p:nvSpPr>
            <p:cNvPr id="278" name="Google Shape;278;p16"/>
            <p:cNvSpPr/>
            <p:nvPr/>
          </p:nvSpPr>
          <p:spPr>
            <a:xfrm>
              <a:off x="0" y="0"/>
              <a:ext cx="4816592" cy="715103"/>
            </a:xfrm>
            <a:custGeom>
              <a:rect b="b" l="l" r="r" t="t"/>
              <a:pathLst>
                <a:path extrusionOk="0" h="71510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5103"/>
                  </a:lnTo>
                  <a:lnTo>
                    <a:pt x="0" y="715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 txBox="1"/>
            <p:nvPr/>
          </p:nvSpPr>
          <p:spPr>
            <a:xfrm>
              <a:off x="0" y="76200"/>
              <a:ext cx="4816593" cy="638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6"/>
          <p:cNvSpPr txBox="1"/>
          <p:nvPr/>
        </p:nvSpPr>
        <p:spPr>
          <a:xfrm>
            <a:off x="4788235" y="3889300"/>
            <a:ext cx="172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Muchas </a:t>
            </a:r>
            <a:r>
              <a:rPr lang="en-US" sz="60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Gracias!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10985264" y="5037074"/>
            <a:ext cx="45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¿Alguna Pregunta?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2" name="Google Shape;282;p16"/>
          <p:cNvGrpSpPr/>
          <p:nvPr/>
        </p:nvGrpSpPr>
        <p:grpSpPr>
          <a:xfrm>
            <a:off x="13624080" y="8876835"/>
            <a:ext cx="4587300" cy="1410191"/>
            <a:chOff x="-102283" y="9542"/>
            <a:chExt cx="6116400" cy="1880255"/>
          </a:xfrm>
        </p:grpSpPr>
        <p:sp>
          <p:nvSpPr>
            <p:cNvPr id="283" name="Google Shape;283;p16"/>
            <p:cNvSpPr txBox="1"/>
            <p:nvPr/>
          </p:nvSpPr>
          <p:spPr>
            <a:xfrm>
              <a:off x="0" y="570367"/>
              <a:ext cx="5607300" cy="10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42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WEBNOVA</a:t>
              </a:r>
              <a:endParaRPr/>
            </a:p>
          </p:txBody>
        </p:sp>
        <p:sp>
          <p:nvSpPr>
            <p:cNvPr id="284" name="Google Shape;284;p16"/>
            <p:cNvSpPr txBox="1"/>
            <p:nvPr/>
          </p:nvSpPr>
          <p:spPr>
            <a:xfrm>
              <a:off x="0" y="1650697"/>
              <a:ext cx="59118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91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35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CAPSONE</a:t>
              </a:r>
              <a:endParaRPr/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-102283" y="9542"/>
              <a:ext cx="61164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1">
                  <a:solidFill>
                    <a:srgbClr val="FFFFFF"/>
                  </a:solidFill>
                  <a:latin typeface="Montserrat ExtraLight"/>
                  <a:ea typeface="Montserrat ExtraLight"/>
                  <a:cs typeface="Montserrat ExtraLight"/>
                  <a:sym typeface="Montserrat ExtraLight"/>
                </a:rPr>
                <a:t>PROYECTO </a:t>
              </a:r>
              <a:endParaRPr/>
            </a:p>
          </p:txBody>
        </p:sp>
      </p:grpSp>
      <p:sp>
        <p:nvSpPr>
          <p:cNvPr id="286" name="Google Shape;286;p16"/>
          <p:cNvSpPr/>
          <p:nvPr/>
        </p:nvSpPr>
        <p:spPr>
          <a:xfrm>
            <a:off x="-3606162" y="7832750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6"/>
          <p:cNvSpPr txBox="1"/>
          <p:nvPr/>
        </p:nvSpPr>
        <p:spPr>
          <a:xfrm>
            <a:off x="4421001" y="3250556"/>
            <a:ext cx="443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325" y="123325"/>
            <a:ext cx="4707125" cy="10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326899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"/>
          <p:cNvGrpSpPr/>
          <p:nvPr/>
        </p:nvGrpSpPr>
        <p:grpSpPr>
          <a:xfrm>
            <a:off x="0" y="-37"/>
            <a:ext cx="5651776" cy="10287066"/>
            <a:chOff x="0" y="0"/>
            <a:chExt cx="2140500" cy="2709333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0" y="76200"/>
              <a:ext cx="2140500" cy="26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14027600" y="92049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55880" y="4349260"/>
            <a:ext cx="53400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 del proyecto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63672" y="387290"/>
            <a:ext cx="2966421" cy="860262"/>
          </a:xfrm>
          <a:custGeom>
            <a:rect b="b" l="l" r="r" t="t"/>
            <a:pathLst>
              <a:path extrusionOk="0" h="860262" w="2966421">
                <a:moveTo>
                  <a:pt x="0" y="0"/>
                </a:moveTo>
                <a:lnTo>
                  <a:pt x="2966421" y="0"/>
                </a:lnTo>
                <a:lnTo>
                  <a:pt x="2966421" y="860262"/>
                </a:lnTo>
                <a:lnTo>
                  <a:pt x="0" y="860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9252775" y="4025675"/>
            <a:ext cx="31536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Cristhoper Leal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9252775" y="8414200"/>
            <a:ext cx="330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Cristóbal Prado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6350" y="387300"/>
            <a:ext cx="2966424" cy="36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6350" y="4885775"/>
            <a:ext cx="2966424" cy="36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efc7b4d60_0_0"/>
          <p:cNvSpPr/>
          <p:nvPr/>
        </p:nvSpPr>
        <p:spPr>
          <a:xfrm>
            <a:off x="1628795" y="2721329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g31efc7b4d60_0_0"/>
          <p:cNvSpPr/>
          <p:nvPr/>
        </p:nvSpPr>
        <p:spPr>
          <a:xfrm>
            <a:off x="13462150" y="-498276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g31efc7b4d60_0_0"/>
          <p:cNvSpPr/>
          <p:nvPr/>
        </p:nvSpPr>
        <p:spPr>
          <a:xfrm>
            <a:off x="10023519" y="2721329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31efc7b4d60_0_0"/>
          <p:cNvSpPr/>
          <p:nvPr/>
        </p:nvSpPr>
        <p:spPr>
          <a:xfrm>
            <a:off x="-1800878" y="5043545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31efc7b4d60_0_0"/>
          <p:cNvSpPr/>
          <p:nvPr/>
        </p:nvSpPr>
        <p:spPr>
          <a:xfrm>
            <a:off x="1628795" y="5023869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31efc7b4d60_0_0"/>
          <p:cNvSpPr/>
          <p:nvPr/>
        </p:nvSpPr>
        <p:spPr>
          <a:xfrm>
            <a:off x="10023519" y="5023869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31efc7b4d60_0_0"/>
          <p:cNvSpPr/>
          <p:nvPr/>
        </p:nvSpPr>
        <p:spPr>
          <a:xfrm>
            <a:off x="1628795" y="7329287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31efc7b4d60_0_0"/>
          <p:cNvSpPr/>
          <p:nvPr/>
        </p:nvSpPr>
        <p:spPr>
          <a:xfrm>
            <a:off x="10023519" y="7329287"/>
            <a:ext cx="7232533" cy="2168841"/>
          </a:xfrm>
          <a:custGeom>
            <a:rect b="b" l="l" r="r" t="t"/>
            <a:pathLst>
              <a:path extrusionOk="0" h="899934" w="3001051">
                <a:moveTo>
                  <a:pt x="0" y="0"/>
                </a:moveTo>
                <a:lnTo>
                  <a:pt x="3001051" y="0"/>
                </a:lnTo>
                <a:lnTo>
                  <a:pt x="3001051" y="899934"/>
                </a:lnTo>
                <a:lnTo>
                  <a:pt x="0" y="899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31efc7b4d60_0_0"/>
          <p:cNvSpPr txBox="1"/>
          <p:nvPr/>
        </p:nvSpPr>
        <p:spPr>
          <a:xfrm>
            <a:off x="2568642" y="3147946"/>
            <a:ext cx="4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g31efc7b4d60_0_0"/>
          <p:cNvSpPr txBox="1"/>
          <p:nvPr/>
        </p:nvSpPr>
        <p:spPr>
          <a:xfrm>
            <a:off x="10963366" y="3147946"/>
            <a:ext cx="49977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Alcances y limitaciones del Proyecto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g31efc7b4d60_0_0"/>
          <p:cNvSpPr txBox="1"/>
          <p:nvPr/>
        </p:nvSpPr>
        <p:spPr>
          <a:xfrm>
            <a:off x="2568642" y="5450485"/>
            <a:ext cx="4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Descripción del Proyecto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31efc7b4d60_0_0"/>
          <p:cNvSpPr txBox="1"/>
          <p:nvPr/>
        </p:nvSpPr>
        <p:spPr>
          <a:xfrm>
            <a:off x="10963366" y="5450485"/>
            <a:ext cx="4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Metodología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31efc7b4d60_0_0"/>
          <p:cNvSpPr txBox="1"/>
          <p:nvPr/>
        </p:nvSpPr>
        <p:spPr>
          <a:xfrm>
            <a:off x="2568642" y="7755903"/>
            <a:ext cx="4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Objetivos del Proyecto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31efc7b4d60_0_0"/>
          <p:cNvSpPr txBox="1"/>
          <p:nvPr/>
        </p:nvSpPr>
        <p:spPr>
          <a:xfrm>
            <a:off x="10963366" y="7755903"/>
            <a:ext cx="4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Cronograma del Proyecto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g31efc7b4d60_0_0"/>
          <p:cNvSpPr txBox="1"/>
          <p:nvPr/>
        </p:nvSpPr>
        <p:spPr>
          <a:xfrm>
            <a:off x="4073102" y="884150"/>
            <a:ext cx="101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Contenidos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31efc7b4d60_0_0"/>
          <p:cNvSpPr txBox="1"/>
          <p:nvPr/>
        </p:nvSpPr>
        <p:spPr>
          <a:xfrm>
            <a:off x="823699" y="1998872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/>
          </a:p>
        </p:txBody>
      </p:sp>
      <p:sp>
        <p:nvSpPr>
          <p:cNvPr id="137" name="Google Shape;137;g31efc7b4d60_0_0"/>
          <p:cNvSpPr txBox="1"/>
          <p:nvPr/>
        </p:nvSpPr>
        <p:spPr>
          <a:xfrm>
            <a:off x="823699" y="4133850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/>
          </a:p>
        </p:txBody>
      </p:sp>
      <p:sp>
        <p:nvSpPr>
          <p:cNvPr id="138" name="Google Shape;138;g31efc7b4d60_0_0"/>
          <p:cNvSpPr txBox="1"/>
          <p:nvPr/>
        </p:nvSpPr>
        <p:spPr>
          <a:xfrm>
            <a:off x="823699" y="6448171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/>
          </a:p>
        </p:txBody>
      </p:sp>
      <p:sp>
        <p:nvSpPr>
          <p:cNvPr id="139" name="Google Shape;139;g31efc7b4d60_0_0"/>
          <p:cNvSpPr txBox="1"/>
          <p:nvPr/>
        </p:nvSpPr>
        <p:spPr>
          <a:xfrm>
            <a:off x="9479724" y="2176046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/>
          </a:p>
        </p:txBody>
      </p:sp>
      <p:sp>
        <p:nvSpPr>
          <p:cNvPr id="140" name="Google Shape;140;g31efc7b4d60_0_0"/>
          <p:cNvSpPr txBox="1"/>
          <p:nvPr/>
        </p:nvSpPr>
        <p:spPr>
          <a:xfrm>
            <a:off x="9479724" y="4164596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/>
          </a:p>
        </p:txBody>
      </p:sp>
      <p:sp>
        <p:nvSpPr>
          <p:cNvPr id="141" name="Google Shape;141;g31efc7b4d60_0_0"/>
          <p:cNvSpPr txBox="1"/>
          <p:nvPr/>
        </p:nvSpPr>
        <p:spPr>
          <a:xfrm>
            <a:off x="9479724" y="6448171"/>
            <a:ext cx="1167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19">
                <a:solidFill>
                  <a:srgbClr val="DBD5D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/>
          </a:p>
        </p:txBody>
      </p:sp>
      <p:pic>
        <p:nvPicPr>
          <p:cNvPr id="142" name="Google Shape;142;g31efc7b4d6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5" y="180550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3"/>
          <p:cNvGrpSpPr/>
          <p:nvPr/>
        </p:nvGrpSpPr>
        <p:grpSpPr>
          <a:xfrm>
            <a:off x="0" y="-37"/>
            <a:ext cx="6367559" cy="10287066"/>
            <a:chOff x="0" y="0"/>
            <a:chExt cx="2140500" cy="2709333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0" y="76200"/>
              <a:ext cx="2140500" cy="26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8174093" y="1200776"/>
            <a:ext cx="732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13349588" y="-4175561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6644100" y="3088325"/>
            <a:ext cx="111537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Actualmente, tanto empresas como individuos enfrentan dificultades al elegir equipos de escritorio y laptops que se adapten a sus necesidades. La demanda de soluciones tecnológicas personalizadas ha resaltado la necesidad de un servicio completo que ofrezca no solo cotizaciones, sino también asesoría sobre la compatibilidad y ensamblaje de componentes. Por ello, se propone desarrollar una página web innovadora, similar a Solotodo, que funcione como una plataforma integral para cotizar y asesorar sobre equipos tecnológicos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367549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200" y="94700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"/>
          <p:cNvGrpSpPr/>
          <p:nvPr/>
        </p:nvGrpSpPr>
        <p:grpSpPr>
          <a:xfrm>
            <a:off x="12781300" y="-37"/>
            <a:ext cx="5506710" cy="10287066"/>
            <a:chOff x="0" y="0"/>
            <a:chExt cx="2140440" cy="2709333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2" name="Google Shape;162;p4"/>
          <p:cNvSpPr txBox="1"/>
          <p:nvPr/>
        </p:nvSpPr>
        <p:spPr>
          <a:xfrm>
            <a:off x="1685274" y="1128575"/>
            <a:ext cx="82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Descripción del Proyecto</a:t>
            </a:r>
            <a:endParaRPr sz="5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503325" y="2158175"/>
            <a:ext cx="11565000" cy="9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Problematica</a:t>
            </a: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4479" lvl="1" marL="51816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grupo emergente se enfrenta a la dificultad de elegir un computador o laptop que se ajuste a sus necesidades, ya sea para el trabajo o para el uso personal.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de solución</a:t>
            </a: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4479" lvl="1" marL="51816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Creación de una </a:t>
            </a: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aplicación</a:t>
            </a: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 con una propuesta en la cual se </a:t>
            </a: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podrá</a:t>
            </a: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</a:t>
            </a:r>
            <a:r>
              <a:rPr i="0" lang="en-US" sz="2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legir el equipo adecuado</a:t>
            </a: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optimizar la productividad y disfrutar de una experiencia satisfactoria, pero sin una guía clara, este proceso se convierte en una tarea compleja.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-1368990" y="8085257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3100" y="0"/>
            <a:ext cx="5854899" cy="102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5175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0" y="-37"/>
            <a:ext cx="6133003" cy="10287066"/>
            <a:chOff x="0" y="0"/>
            <a:chExt cx="2140440" cy="2709333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4" name="Google Shape;174;p5"/>
          <p:cNvSpPr txBox="1"/>
          <p:nvPr/>
        </p:nvSpPr>
        <p:spPr>
          <a:xfrm>
            <a:off x="8025300" y="1508925"/>
            <a:ext cx="7655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del Proyecto</a:t>
            </a:r>
            <a:endParaRPr sz="5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6877950" y="2532125"/>
            <a:ext cx="11024400" cy="90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una guía personalizada a personas y empresas para ayudarles a seleccionar el equipo ideal, considerando sus necesidades específicas, ya sea para trabajo profesional, estudio, entretenimiento o actividades de ocio.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 recomendaciones claras y adaptadas a su presupuesto, asegurando que cada cliente pueda tomar una decisión informada y adecuada al elegir su dispositivo.</a:t>
            </a:r>
            <a:endParaRPr b="1" i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6679" lvl="1" marL="51816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13622325" y="-4156377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395402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363" y="128250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7"/>
          <p:cNvGrpSpPr/>
          <p:nvPr/>
        </p:nvGrpSpPr>
        <p:grpSpPr>
          <a:xfrm>
            <a:off x="11665751" y="-25"/>
            <a:ext cx="6722480" cy="10287066"/>
            <a:chOff x="0" y="0"/>
            <a:chExt cx="2140440" cy="2709333"/>
          </a:xfrm>
        </p:grpSpPr>
        <p:sp>
          <p:nvSpPr>
            <p:cNvPr id="184" name="Google Shape;184;p7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6" name="Google Shape;186;p7"/>
          <p:cNvSpPr txBox="1"/>
          <p:nvPr/>
        </p:nvSpPr>
        <p:spPr>
          <a:xfrm>
            <a:off x="2033488" y="1290588"/>
            <a:ext cx="67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Metodología</a:t>
            </a:r>
            <a:endParaRPr sz="5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858199" y="2289200"/>
            <a:ext cx="100011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metodología 4+1 ayuda a proporcionar una visión integral del sistema, lo que facilita la comprensión de la arquitectura desde diversas perspectivas y asegura que todos los aspectos del sistema se aborden adecuadamente.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metodología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contiene 5 vistas: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Vista Lógica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Vista de Desarrollo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Vista de Proceso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Vista Física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Vista de Casos de Uso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-3319961" y="7568862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4171604" y="-3619500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7"/>
                </a:lnTo>
                <a:lnTo>
                  <a:pt x="0" y="69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775" y="-25"/>
            <a:ext cx="6622250" cy="10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75" y="180550"/>
            <a:ext cx="4118083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g31c1e16b55b_0_18"/>
          <p:cNvGrpSpPr/>
          <p:nvPr/>
        </p:nvGrpSpPr>
        <p:grpSpPr>
          <a:xfrm>
            <a:off x="0" y="0"/>
            <a:ext cx="18288118" cy="1683531"/>
            <a:chOff x="0" y="0"/>
            <a:chExt cx="4816592" cy="690000"/>
          </a:xfrm>
        </p:grpSpPr>
        <p:sp>
          <p:nvSpPr>
            <p:cNvPr id="197" name="Google Shape;197;g31c1e16b55b_0_18"/>
            <p:cNvSpPr/>
            <p:nvPr/>
          </p:nvSpPr>
          <p:spPr>
            <a:xfrm>
              <a:off x="0" y="0"/>
              <a:ext cx="4816592" cy="689923"/>
            </a:xfrm>
            <a:custGeom>
              <a:rect b="b" l="l" r="r" t="t"/>
              <a:pathLst>
                <a:path extrusionOk="0" h="689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89923"/>
                  </a:lnTo>
                  <a:lnTo>
                    <a:pt x="0" y="6899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g31c1e16b55b_0_18"/>
            <p:cNvSpPr txBox="1"/>
            <p:nvPr/>
          </p:nvSpPr>
          <p:spPr>
            <a:xfrm>
              <a:off x="0" y="76200"/>
              <a:ext cx="48165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g31c1e16b55b_0_18"/>
          <p:cNvSpPr txBox="1"/>
          <p:nvPr/>
        </p:nvSpPr>
        <p:spPr>
          <a:xfrm>
            <a:off x="3353600" y="800475"/>
            <a:ext cx="1117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Cronograma del Proyecto 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1c1e16b55b_0_18"/>
          <p:cNvSpPr/>
          <p:nvPr/>
        </p:nvSpPr>
        <p:spPr>
          <a:xfrm>
            <a:off x="311272" y="234890"/>
            <a:ext cx="3377721" cy="979539"/>
          </a:xfrm>
          <a:custGeom>
            <a:rect b="b" l="l" r="r" t="t"/>
            <a:pathLst>
              <a:path extrusionOk="0" h="979539" w="3377721">
                <a:moveTo>
                  <a:pt x="0" y="0"/>
                </a:moveTo>
                <a:lnTo>
                  <a:pt x="3377721" y="0"/>
                </a:lnTo>
                <a:lnTo>
                  <a:pt x="3377721" y="979539"/>
                </a:lnTo>
                <a:lnTo>
                  <a:pt x="0" y="979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1c1e16b55b_0_18"/>
          <p:cNvSpPr/>
          <p:nvPr/>
        </p:nvSpPr>
        <p:spPr>
          <a:xfrm>
            <a:off x="14833715" y="-2447348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31c1e16b55b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38" y="2765025"/>
            <a:ext cx="17457124" cy="64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A3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9"/>
          <p:cNvGrpSpPr/>
          <p:nvPr/>
        </p:nvGrpSpPr>
        <p:grpSpPr>
          <a:xfrm>
            <a:off x="0" y="0"/>
            <a:ext cx="5898196" cy="10287066"/>
            <a:chOff x="0" y="0"/>
            <a:chExt cx="2140440" cy="2709333"/>
          </a:xfrm>
        </p:grpSpPr>
        <p:sp>
          <p:nvSpPr>
            <p:cNvPr id="208" name="Google Shape;208;p9"/>
            <p:cNvSpPr/>
            <p:nvPr/>
          </p:nvSpPr>
          <p:spPr>
            <a:xfrm>
              <a:off x="0" y="0"/>
              <a:ext cx="2140440" cy="2709333"/>
            </a:xfrm>
            <a:custGeom>
              <a:rect b="b" l="l" r="r" t="t"/>
              <a:pathLst>
                <a:path extrusionOk="0" h="2709333" w="2140440">
                  <a:moveTo>
                    <a:pt x="0" y="0"/>
                  </a:moveTo>
                  <a:lnTo>
                    <a:pt x="2140440" y="0"/>
                  </a:lnTo>
                  <a:lnTo>
                    <a:pt x="21404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0" y="76200"/>
              <a:ext cx="2140440" cy="2633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7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414002" y="2847875"/>
            <a:ext cx="51144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050A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 de Software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311272" y="234890"/>
            <a:ext cx="3377721" cy="979539"/>
          </a:xfrm>
          <a:custGeom>
            <a:rect b="b" l="l" r="r" t="t"/>
            <a:pathLst>
              <a:path extrusionOk="0" h="979539" w="3377721">
                <a:moveTo>
                  <a:pt x="0" y="0"/>
                </a:moveTo>
                <a:lnTo>
                  <a:pt x="3377721" y="0"/>
                </a:lnTo>
                <a:lnTo>
                  <a:pt x="3377721" y="979539"/>
                </a:lnTo>
                <a:lnTo>
                  <a:pt x="0" y="979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-2719061" y="5571903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4393936" y="-2751388"/>
            <a:ext cx="7495522" cy="6952097"/>
          </a:xfrm>
          <a:custGeom>
            <a:rect b="b" l="l" r="r" t="t"/>
            <a:pathLst>
              <a:path extrusionOk="0" h="6952097" w="7495522">
                <a:moveTo>
                  <a:pt x="0" y="0"/>
                </a:moveTo>
                <a:lnTo>
                  <a:pt x="7495522" y="0"/>
                </a:lnTo>
                <a:lnTo>
                  <a:pt x="7495522" y="6952096"/>
                </a:lnTo>
                <a:lnTo>
                  <a:pt x="0" y="69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601" y="152400"/>
            <a:ext cx="11265474" cy="1002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